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9" r:id="rId5"/>
    <p:sldId id="276" r:id="rId6"/>
    <p:sldId id="278" r:id="rId7"/>
    <p:sldId id="28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4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3A7DF-68F8-4C68-9DC0-098268E83C75}" type="datetimeFigureOut">
              <a:rPr lang="en-CA" smtClean="0"/>
              <a:t>2025-08-12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A118F7-7C1C-44D2-8518-F7FC3C0524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9584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118F7-7C1C-44D2-8518-F7FC3C05249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774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5BC7-D04D-44DE-9DD3-56C2D4632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A17FD-05E1-4B55-ACF7-8CAF4BA04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9A551-0A78-4CF6-B0BE-0C716201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941B-08B1-4352-8B69-7D47E647FE8E}" type="datetimeFigureOut">
              <a:rPr lang="en-CA" smtClean="0"/>
              <a:t>2025-08-12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5674E-DDF8-4673-9DE7-A16D11E28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BEEB7-73F4-4BA6-ADEA-DA6455EE8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00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1DC3-8989-4D52-A2A8-CF197FC4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FC7771-409E-461E-87F8-6778E79F4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E73F6-8360-46C0-89F1-29ADD514C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941B-08B1-4352-8B69-7D47E647FE8E}" type="datetimeFigureOut">
              <a:rPr lang="en-CA" smtClean="0"/>
              <a:t>2025-08-12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4B9DB-BD73-4D4E-9310-D615D2606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ABE4D-AE7E-45D5-963A-8E6F63B2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3942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788572-4C6D-41D4-9D1B-E52E6268C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927BD-3C5D-4ADC-80CF-D03754474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B4E2A-E8A7-4976-94D6-62D5B3AB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941B-08B1-4352-8B69-7D47E647FE8E}" type="datetimeFigureOut">
              <a:rPr lang="en-CA" smtClean="0"/>
              <a:t>2025-08-12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DF296-140E-4054-B0C9-A107EC3D8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CB3F2-E180-4A9E-BA2F-E25979936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175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3443-37DF-4249-B954-103DB7C35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6CC1C-3122-4399-B9F0-83F7FF6C3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0FAE8-0DA1-445C-AEB4-F43DA27B5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941B-08B1-4352-8B69-7D47E647FE8E}" type="datetimeFigureOut">
              <a:rPr lang="en-CA" smtClean="0"/>
              <a:t>2025-08-12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9D862-C6D8-436A-80C2-E00D4BAA6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4EF12-8E56-4F0D-9C87-BD21C71AC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7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D703C-8B80-4EB8-897D-C26392EA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B0FDA-A7FF-49AE-A022-9105F1355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32DC6-7304-4653-AF8F-D0189F90B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941B-08B1-4352-8B69-7D47E647FE8E}" type="datetimeFigureOut">
              <a:rPr lang="en-CA" smtClean="0"/>
              <a:t>2025-08-12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28C24-04ED-445F-82BE-F7724A197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7B7AB-3629-405E-BC9E-630589455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65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ACEE2-EDEA-495F-9E33-3EE639B2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F0086-842F-4D87-B4C5-ED54ACD6F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9722D-7869-43B5-A4D7-15E10C64B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DFCF3-8400-4781-A292-52B7136C2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941B-08B1-4352-8B69-7D47E647FE8E}" type="datetimeFigureOut">
              <a:rPr lang="en-CA" smtClean="0"/>
              <a:t>2025-08-12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C5BEE-50B8-4140-97D7-B00839D4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2090B-F07F-406B-BE86-516D13237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812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0974-DAA4-494B-995C-76E8370AE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D3776-8EC9-409C-8771-8A09000E2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0E68B-51FC-4819-A03B-A19F2EB5E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06D29-B591-48FC-8B85-51C02C646E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72415-0109-40A7-BC00-BEBA48D4D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071D35-283C-407D-BF0E-9F11D9138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941B-08B1-4352-8B69-7D47E647FE8E}" type="datetimeFigureOut">
              <a:rPr lang="en-CA" smtClean="0"/>
              <a:t>2025-08-12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92E8CA-DA2E-4893-8600-DCA150DC0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7681C6-DF6D-477A-8907-30323740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16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074F-0BE7-4175-BD78-2DD94A2E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48AE30-25D1-46AE-B64F-635048BDC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941B-08B1-4352-8B69-7D47E647FE8E}" type="datetimeFigureOut">
              <a:rPr lang="en-CA" smtClean="0"/>
              <a:t>2025-08-12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82A0B-866B-458D-B669-6D9F816A4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27BA8-DFC7-4112-AFEB-275063DAE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318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BDA730-A1C9-46E2-A883-E2FD9E13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941B-08B1-4352-8B69-7D47E647FE8E}" type="datetimeFigureOut">
              <a:rPr lang="en-CA" smtClean="0"/>
              <a:t>2025-08-12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B7C97-B687-472A-A6B9-80123EDC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4D3EF-49B7-4A19-9CD8-79DE6287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8720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67F7-1092-49FD-BE8E-CD6E9ADF5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FE3AD-4C8B-4E62-8B06-8A16F493C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FF1EB-0CE9-43BB-8516-25136BB76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C4949-33FA-4AED-A4DC-2C493D81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941B-08B1-4352-8B69-7D47E647FE8E}" type="datetimeFigureOut">
              <a:rPr lang="en-CA" smtClean="0"/>
              <a:t>2025-08-12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A716D-950E-4CC0-B261-7E20E381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52DB8-52CE-4844-AC10-7DB9C5CB4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080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FB42-DEB9-42D9-9132-6DA724BC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003414-D71D-44CA-A2A0-4C6C256E9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4D10A1-F844-444D-A044-0DB996F78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6E7F2-BFB0-4949-8456-8349A3987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941B-08B1-4352-8B69-7D47E647FE8E}" type="datetimeFigureOut">
              <a:rPr lang="en-CA" smtClean="0"/>
              <a:t>2025-08-12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E5738-C941-49B4-B3D0-6B69B8D47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9FC1F-43E1-40E8-B9EC-16DEB187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811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D4738-B033-4882-B2C7-194A4C85F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64F36-EE28-4DF8-9692-11D1EAD05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1D71B-DB78-4A24-914B-25868172B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7941B-08B1-4352-8B69-7D47E647FE8E}" type="datetimeFigureOut">
              <a:rPr lang="en-CA" smtClean="0"/>
              <a:t>2025-08-12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8049E-6F84-494F-8470-8ACBA8046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BF16D-8C71-4659-A7A6-33D4C5A8C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BC3F7-3075-4DCF-9A61-CBA99AD43E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4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"/><Relationship Id="rId3" Type="http://schemas.openxmlformats.org/officeDocument/2006/relationships/image" Target="../media/image9.tif"/><Relationship Id="rId7" Type="http://schemas.openxmlformats.org/officeDocument/2006/relationships/image" Target="../media/image13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tif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1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9.png"/><Relationship Id="rId5" Type="http://schemas.openxmlformats.org/officeDocument/2006/relationships/image" Target="../media/image32.png"/><Relationship Id="rId10" Type="http://schemas.microsoft.com/office/2007/relationships/hdphoto" Target="../media/hdphoto1.wdp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pengeology.org/Mineralogy/11-crystallography/" TargetMode="Externa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D2E7-0825-4AA2-9F86-E83F0C51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244B4A-563E-4398-9950-81FD10AEA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1" y="0"/>
            <a:ext cx="2698296" cy="2698296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D0D882D-24E3-47F7-B479-C074BEAB8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10" y="-1704"/>
            <a:ext cx="2700000" cy="270000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B269773-7B82-4B4F-A556-56C221242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37" y="-1704"/>
            <a:ext cx="2700000" cy="270000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9B9499E-AF86-44FC-907D-7396F64CF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10" y="-1704"/>
            <a:ext cx="2700000" cy="27000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090E033-B7AB-4FEB-ACD0-6A2D15E565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" t="9318" r="23484" b="2974"/>
          <a:stretch/>
        </p:blipFill>
        <p:spPr>
          <a:xfrm>
            <a:off x="9520240" y="2830061"/>
            <a:ext cx="1306570" cy="66629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D6261A6-2E95-445E-B35E-CC2B42B3D4E8}"/>
              </a:ext>
            </a:extLst>
          </p:cNvPr>
          <p:cNvGrpSpPr/>
          <p:nvPr/>
        </p:nvGrpSpPr>
        <p:grpSpPr>
          <a:xfrm>
            <a:off x="8345442" y="4016230"/>
            <a:ext cx="2758895" cy="369448"/>
            <a:chOff x="2693942" y="2793364"/>
            <a:chExt cx="2758895" cy="36944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C3B58E3-1BAE-4EA6-8D56-F1E125711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" t="98008" r="88617"/>
            <a:stretch/>
          </p:blipFill>
          <p:spPr>
            <a:xfrm>
              <a:off x="3454400" y="2793364"/>
              <a:ext cx="1998437" cy="369448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48CFF69-63E6-4183-98AC-69C7AD15EFEA}"/>
                </a:ext>
              </a:extLst>
            </p:cNvPr>
            <p:cNvCxnSpPr/>
            <p:nvPr/>
          </p:nvCxnSpPr>
          <p:spPr>
            <a:xfrm>
              <a:off x="2768600" y="2825298"/>
              <a:ext cx="45000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0314-F001-4E15-927D-B174FFDE1A06}"/>
                </a:ext>
              </a:extLst>
            </p:cNvPr>
            <p:cNvSpPr txBox="1"/>
            <p:nvPr/>
          </p:nvSpPr>
          <p:spPr>
            <a:xfrm>
              <a:off x="2693942" y="2832589"/>
              <a:ext cx="54053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500 µm</a:t>
              </a:r>
              <a:endParaRPr lang="en-CA" sz="900" dirty="0"/>
            </a:p>
          </p:txBody>
        </p:sp>
      </p:grp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7645435C-354A-47F1-A6B1-9666A280D8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3257880"/>
            <a:ext cx="4921947" cy="1886148"/>
          </a:xfrm>
          <a:prstGeom prst="rect">
            <a:avLst/>
          </a:prstGeom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E886B1D1-4C78-451A-B381-5296251BC2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7" y="5209962"/>
            <a:ext cx="9338733" cy="15790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ED723F-13BA-438A-AD7F-7A1FB484E4C2}"/>
              </a:ext>
            </a:extLst>
          </p:cNvPr>
          <p:cNvSpPr txBox="1"/>
          <p:nvPr/>
        </p:nvSpPr>
        <p:spPr>
          <a:xfrm flipH="1">
            <a:off x="-6058" y="2670915"/>
            <a:ext cx="189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 Contrast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02373-7AEC-4B6F-9835-1D57B01C001B}"/>
              </a:ext>
            </a:extLst>
          </p:cNvPr>
          <p:cNvSpPr txBox="1"/>
          <p:nvPr/>
        </p:nvSpPr>
        <p:spPr>
          <a:xfrm flipH="1">
            <a:off x="2692238" y="2670915"/>
            <a:ext cx="189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IPF-X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065517-F6DD-4B4F-B26A-1F8308AE358F}"/>
              </a:ext>
            </a:extLst>
          </p:cNvPr>
          <p:cNvSpPr txBox="1"/>
          <p:nvPr/>
        </p:nvSpPr>
        <p:spPr>
          <a:xfrm flipH="1">
            <a:off x="5426810" y="2713984"/>
            <a:ext cx="189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IPF-Y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B000BE-A7B6-4B93-B955-D938D1D1BE5B}"/>
              </a:ext>
            </a:extLst>
          </p:cNvPr>
          <p:cNvSpPr txBox="1"/>
          <p:nvPr/>
        </p:nvSpPr>
        <p:spPr>
          <a:xfrm flipH="1">
            <a:off x="8161382" y="2757053"/>
            <a:ext cx="189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IPF-Z</a:t>
            </a:r>
            <a:endParaRPr lang="en-C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AF7219-81C3-466A-8B29-B129969F5372}"/>
              </a:ext>
            </a:extLst>
          </p:cNvPr>
          <p:cNvSpPr txBox="1"/>
          <p:nvPr/>
        </p:nvSpPr>
        <p:spPr>
          <a:xfrm>
            <a:off x="5230284" y="4792569"/>
            <a:ext cx="6123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Mg_Pecs1_Specimen_1_Site_1_Map_Data_1</a:t>
            </a:r>
          </a:p>
        </p:txBody>
      </p:sp>
    </p:spTree>
    <p:extLst>
      <p:ext uri="{BB962C8B-B14F-4D97-AF65-F5344CB8AC3E}">
        <p14:creationId xmlns:p14="http://schemas.microsoft.com/office/powerpoint/2010/main" val="575620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E0EA-8130-5326-702C-792D5C4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colorful background with a white text&#10;&#10;Description automatically generated with medium confidence">
            <a:extLst>
              <a:ext uri="{FF2B5EF4-FFF2-40B4-BE49-F238E27FC236}">
                <a16:creationId xmlns:a16="http://schemas.microsoft.com/office/drawing/2014/main" id="{8D124CE1-CA9C-50A8-1E96-B552D4EEC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500" y="3429000"/>
            <a:ext cx="2913750" cy="2880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67A7AF-95A5-DF7D-774C-C7517E720416}"/>
              </a:ext>
            </a:extLst>
          </p:cNvPr>
          <p:cNvSpPr txBox="1"/>
          <p:nvPr/>
        </p:nvSpPr>
        <p:spPr>
          <a:xfrm>
            <a:off x="6364500" y="6287355"/>
            <a:ext cx="71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scan4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7C587309-B80D-29F8-7E6B-2DD9C4673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250" y="3429000"/>
            <a:ext cx="2913750" cy="28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078D1B-B242-F418-D06B-9D3560A9B8E4}"/>
              </a:ext>
            </a:extLst>
          </p:cNvPr>
          <p:cNvSpPr txBox="1"/>
          <p:nvPr/>
        </p:nvSpPr>
        <p:spPr>
          <a:xfrm>
            <a:off x="0" y="2858356"/>
            <a:ext cx="71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scan1</a:t>
            </a:r>
          </a:p>
        </p:txBody>
      </p:sp>
      <p:pic>
        <p:nvPicPr>
          <p:cNvPr id="13" name="Picture 12" descr="A colorful background with a white text&#10;&#10;Description automatically generated with medium confidence">
            <a:extLst>
              <a:ext uri="{FF2B5EF4-FFF2-40B4-BE49-F238E27FC236}">
                <a16:creationId xmlns:a16="http://schemas.microsoft.com/office/drawing/2014/main" id="{BE9889DC-4169-23A1-6AD0-D7560E28F7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22188" cy="2880000"/>
          </a:xfrm>
          <a:prstGeom prst="rect">
            <a:avLst/>
          </a:prstGeom>
        </p:spPr>
      </p:pic>
      <p:pic>
        <p:nvPicPr>
          <p:cNvPr id="15" name="Picture 14" descr="A close-up of a grey surface&#10;&#10;Description automatically generated">
            <a:extLst>
              <a:ext uri="{FF2B5EF4-FFF2-40B4-BE49-F238E27FC236}">
                <a16:creationId xmlns:a16="http://schemas.microsoft.com/office/drawing/2014/main" id="{DC3B9535-C809-5322-533F-A4CF77E09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88" y="1"/>
            <a:ext cx="2922188" cy="2880000"/>
          </a:xfrm>
          <a:prstGeom prst="rect">
            <a:avLst/>
          </a:prstGeom>
        </p:spPr>
      </p:pic>
      <p:pic>
        <p:nvPicPr>
          <p:cNvPr id="17" name="Picture 16" descr="A close-up of a colorful background&#10;&#10;Description automatically generated">
            <a:extLst>
              <a:ext uri="{FF2B5EF4-FFF2-40B4-BE49-F238E27FC236}">
                <a16:creationId xmlns:a16="http://schemas.microsoft.com/office/drawing/2014/main" id="{F1B6956A-B56C-256D-86BB-A93BB4F8EA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101" y="0"/>
            <a:ext cx="2913750" cy="288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DDB225-FB67-FEAA-E91C-A6031B4F54C8}"/>
              </a:ext>
            </a:extLst>
          </p:cNvPr>
          <p:cNvSpPr txBox="1"/>
          <p:nvPr/>
        </p:nvSpPr>
        <p:spPr>
          <a:xfrm>
            <a:off x="5963227" y="2856949"/>
            <a:ext cx="71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scan2</a:t>
            </a:r>
          </a:p>
        </p:txBody>
      </p:sp>
      <p:pic>
        <p:nvPicPr>
          <p:cNvPr id="20" name="Picture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D433358-FE0F-D8F7-660B-D78B6B8C22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170" y="0"/>
            <a:ext cx="2905312" cy="288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933662-7E70-AF0E-C237-50037B76C87D}"/>
              </a:ext>
            </a:extLst>
          </p:cNvPr>
          <p:cNvSpPr txBox="1"/>
          <p:nvPr/>
        </p:nvSpPr>
        <p:spPr>
          <a:xfrm>
            <a:off x="8909937" y="2856949"/>
            <a:ext cx="71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scan3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2E574B-8BA9-4B90-106B-49D11E5AC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532" y="3245124"/>
            <a:ext cx="5335312" cy="3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41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989AAD-C9CC-4B6A-B23C-A06BD9D1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18" y="-5567"/>
            <a:ext cx="3345282" cy="3545071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00810D6-5550-F571-5E8E-71E21FE1F2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4" b="5480"/>
          <a:stretch/>
        </p:blipFill>
        <p:spPr>
          <a:xfrm>
            <a:off x="9171512" y="3793503"/>
            <a:ext cx="3020488" cy="3064496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548336F-CDAF-516F-DFED-36F06D6E3C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0" b="5689"/>
          <a:stretch/>
        </p:blipFill>
        <p:spPr>
          <a:xfrm>
            <a:off x="5933052" y="-11134"/>
            <a:ext cx="2850704" cy="2903586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6F1E77B-0228-12B3-D79A-96702D46E7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4" b="5480"/>
          <a:stretch/>
        </p:blipFill>
        <p:spPr>
          <a:xfrm>
            <a:off x="0" y="5567"/>
            <a:ext cx="2850914" cy="2892452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C831EDCD-6D2F-1661-E6D1-D9B4616224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0"/>
          <a:stretch/>
        </p:blipFill>
        <p:spPr>
          <a:xfrm>
            <a:off x="2945356" y="-5567"/>
            <a:ext cx="2893254" cy="2898019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D9A82BA0-3301-C2BA-1D05-F243A7A060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8472"/>
            <a:ext cx="5453181" cy="2369527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896B2F6-768D-6DD7-A5B1-898B99C801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82" y="4488472"/>
            <a:ext cx="3183338" cy="23695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A3E3F-C202-CB9E-3A80-77191BD26196}"/>
              </a:ext>
            </a:extLst>
          </p:cNvPr>
          <p:cNvSpPr txBox="1"/>
          <p:nvPr/>
        </p:nvSpPr>
        <p:spPr>
          <a:xfrm>
            <a:off x="800100" y="3068405"/>
            <a:ext cx="85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IPF-X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391A15-CA5F-E757-C1C5-A5F9817D3E23}"/>
              </a:ext>
            </a:extLst>
          </p:cNvPr>
          <p:cNvSpPr txBox="1"/>
          <p:nvPr/>
        </p:nvSpPr>
        <p:spPr>
          <a:xfrm>
            <a:off x="3966159" y="3059668"/>
            <a:ext cx="85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IPF-Y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2A86C-3C20-245A-FEB3-7428789DBC3B}"/>
              </a:ext>
            </a:extLst>
          </p:cNvPr>
          <p:cNvSpPr txBox="1"/>
          <p:nvPr/>
        </p:nvSpPr>
        <p:spPr>
          <a:xfrm>
            <a:off x="6929779" y="3059668"/>
            <a:ext cx="85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IPF-Z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7C983B-6892-67C3-16A5-2075EE8C4B60}"/>
              </a:ext>
            </a:extLst>
          </p:cNvPr>
          <p:cNvSpPr txBox="1"/>
          <p:nvPr/>
        </p:nvSpPr>
        <p:spPr>
          <a:xfrm>
            <a:off x="10432073" y="3456327"/>
            <a:ext cx="175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Band Contrast 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1FB405-D0BB-6D96-906B-EE5E5CA9F97B}"/>
              </a:ext>
            </a:extLst>
          </p:cNvPr>
          <p:cNvSpPr txBox="1"/>
          <p:nvPr/>
        </p:nvSpPr>
        <p:spPr>
          <a:xfrm>
            <a:off x="8719364" y="3444089"/>
            <a:ext cx="168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↑ Phase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750B6F-83E3-4000-3ED4-B299874636E5}"/>
              </a:ext>
            </a:extLst>
          </p:cNvPr>
          <p:cNvSpPr txBox="1"/>
          <p:nvPr/>
        </p:nvSpPr>
        <p:spPr>
          <a:xfrm>
            <a:off x="800100" y="4024651"/>
            <a:ext cx="620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Ti6246 </a:t>
            </a:r>
            <a:r>
              <a:rPr lang="en-US" dirty="0" err="1"/>
              <a:t>Post_PECS</a:t>
            </a:r>
            <a:r>
              <a:rPr lang="en-US" dirty="0"/>
              <a:t> Site 1 Map Data 4</a:t>
            </a:r>
          </a:p>
        </p:txBody>
      </p:sp>
    </p:spTree>
    <p:extLst>
      <p:ext uri="{BB962C8B-B14F-4D97-AF65-F5344CB8AC3E}">
        <p14:creationId xmlns:p14="http://schemas.microsoft.com/office/powerpoint/2010/main" val="4091430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9434721-2D35-2E5B-7327-149748B9D865}"/>
              </a:ext>
            </a:extLst>
          </p:cNvPr>
          <p:cNvGrpSpPr>
            <a:grpSpLocks noChangeAspect="1"/>
          </p:cNvGrpSpPr>
          <p:nvPr/>
        </p:nvGrpSpPr>
        <p:grpSpPr>
          <a:xfrm>
            <a:off x="435429" y="0"/>
            <a:ext cx="11321143" cy="6824570"/>
            <a:chOff x="642938" y="620092"/>
            <a:chExt cx="9239250" cy="55695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3E16E8-87A4-DD52-D94B-256C20AA0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2938" y="2272990"/>
              <a:ext cx="2025542" cy="1873744"/>
            </a:xfrm>
            <a:prstGeom prst="rect">
              <a:avLst/>
            </a:prstGeom>
          </p:spPr>
        </p:pic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32D862E6-AC9F-3672-A925-C4B9B291A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8187" y="2272853"/>
              <a:ext cx="1808163" cy="19177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776E039-6215-502D-36A7-B1B2DE958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17271" y="2273319"/>
              <a:ext cx="2031458" cy="1962702"/>
            </a:xfrm>
            <a:prstGeom prst="rect">
              <a:avLst/>
            </a:prstGeom>
          </p:spPr>
        </p:pic>
        <p:pic>
          <p:nvPicPr>
            <p:cNvPr id="7" name="Content Placeholder 4">
              <a:extLst>
                <a:ext uri="{FF2B5EF4-FFF2-40B4-BE49-F238E27FC236}">
                  <a16:creationId xmlns:a16="http://schemas.microsoft.com/office/drawing/2014/main" id="{D8D203DB-7800-226C-9CF7-5F35E2D3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29650" y="2272990"/>
              <a:ext cx="3133250" cy="1917700"/>
            </a:xfrm>
            <a:prstGeom prst="rect">
              <a:avLst/>
            </a:prstGeom>
          </p:spPr>
        </p:pic>
        <p:pic>
          <p:nvPicPr>
            <p:cNvPr id="5" name="Content Placeholder 4">
              <a:extLst>
                <a:ext uri="{FF2B5EF4-FFF2-40B4-BE49-F238E27FC236}">
                  <a16:creationId xmlns:a16="http://schemas.microsoft.com/office/drawing/2014/main" id="{369DFFE7-FA41-3D1F-3982-1643652AC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38" y="620092"/>
              <a:ext cx="9239250" cy="1562100"/>
            </a:xfrm>
            <a:prstGeom prst="rect">
              <a:avLst/>
            </a:prstGeom>
          </p:spPr>
        </p:pic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709DA90A-5E65-899B-E768-80F2E0F0A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2938" y="4281763"/>
              <a:ext cx="3159125" cy="1907625"/>
            </a:xfrm>
            <a:prstGeom prst="rect">
              <a:avLst/>
            </a:prstGeom>
          </p:spPr>
        </p:pic>
        <p:pic>
          <p:nvPicPr>
            <p:cNvPr id="4" name="Content Placeholder 4">
              <a:extLst>
                <a:ext uri="{FF2B5EF4-FFF2-40B4-BE49-F238E27FC236}">
                  <a16:creationId xmlns:a16="http://schemas.microsoft.com/office/drawing/2014/main" id="{E3CD1CC1-C2E8-032D-0DEE-DEB6A1E8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738" y="4281488"/>
              <a:ext cx="6013450" cy="190817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FCB440-07B9-370B-9926-017BBD611900}"/>
              </a:ext>
            </a:extLst>
          </p:cNvPr>
          <p:cNvSpPr txBox="1"/>
          <p:nvPr/>
        </p:nvSpPr>
        <p:spPr>
          <a:xfrm>
            <a:off x="342539" y="4088394"/>
            <a:ext cx="620736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Ti6246 </a:t>
            </a:r>
            <a:r>
              <a:rPr lang="en-US" dirty="0" err="1"/>
              <a:t>Post_PECS</a:t>
            </a:r>
            <a:r>
              <a:rPr lang="en-US" dirty="0"/>
              <a:t> Site 1 Map Data 4</a:t>
            </a:r>
          </a:p>
        </p:txBody>
      </p:sp>
    </p:spTree>
    <p:extLst>
      <p:ext uri="{BB962C8B-B14F-4D97-AF65-F5344CB8AC3E}">
        <p14:creationId xmlns:p14="http://schemas.microsoft.com/office/powerpoint/2010/main" val="203631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ECB6F-681A-1CAD-E5CB-76804D51B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CB695E-D43B-F8D1-BAEA-E0679CDE0528}"/>
              </a:ext>
            </a:extLst>
          </p:cNvPr>
          <p:cNvGrpSpPr>
            <a:grpSpLocks noChangeAspect="1"/>
          </p:cNvGrpSpPr>
          <p:nvPr/>
        </p:nvGrpSpPr>
        <p:grpSpPr>
          <a:xfrm>
            <a:off x="50379" y="1251034"/>
            <a:ext cx="12091740" cy="2704930"/>
            <a:chOff x="-757892" y="1887166"/>
            <a:chExt cx="12874345" cy="28799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631E6D9-AAEF-C265-9696-FB42CEAC7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24828" y="1887166"/>
              <a:ext cx="4291625" cy="287999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7C68CD6-C7EA-B47A-15CC-2BEBF910D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33202" y="1887166"/>
              <a:ext cx="4291625" cy="287999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6DCAD5-521E-7630-C901-674E4F0E1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757892" y="1887524"/>
              <a:ext cx="4290559" cy="287928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EC2CEE2-5F82-975F-F135-7F38FB3601EE}"/>
              </a:ext>
            </a:extLst>
          </p:cNvPr>
          <p:cNvSpPr txBox="1"/>
          <p:nvPr/>
        </p:nvSpPr>
        <p:spPr>
          <a:xfrm>
            <a:off x="49878" y="989424"/>
            <a:ext cx="4030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IPFX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00EB4-4CCA-3788-92E2-DF3D2EA3E61D}"/>
              </a:ext>
            </a:extLst>
          </p:cNvPr>
          <p:cNvSpPr txBox="1"/>
          <p:nvPr/>
        </p:nvSpPr>
        <p:spPr>
          <a:xfrm>
            <a:off x="4080625" y="990976"/>
            <a:ext cx="4030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IPFY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5E625-49C5-22EF-13F5-F4D54FC87FB4}"/>
              </a:ext>
            </a:extLst>
          </p:cNvPr>
          <p:cNvSpPr txBox="1"/>
          <p:nvPr/>
        </p:nvSpPr>
        <p:spPr>
          <a:xfrm>
            <a:off x="8111371" y="990976"/>
            <a:ext cx="4030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IPFZ</a:t>
            </a:r>
          </a:p>
        </p:txBody>
      </p:sp>
      <p:pic>
        <p:nvPicPr>
          <p:cNvPr id="10" name="Picture 9" descr="A colorful background with black dots&#10;&#10;AI-generated content may be incorrect.">
            <a:extLst>
              <a:ext uri="{FF2B5EF4-FFF2-40B4-BE49-F238E27FC236}">
                <a16:creationId xmlns:a16="http://schemas.microsoft.com/office/drawing/2014/main" id="{B1CEC446-D2FD-72E9-BD5C-59A4D66DF4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998" y="4026431"/>
            <a:ext cx="3959999" cy="2633399"/>
          </a:xfrm>
          <a:prstGeom prst="rect">
            <a:avLst/>
          </a:prstGeom>
        </p:spPr>
      </p:pic>
      <p:pic>
        <p:nvPicPr>
          <p:cNvPr id="11" name="Picture 10" descr="A colorful background with black dots&#10;&#10;AI-generated content may be incorrect.">
            <a:extLst>
              <a:ext uri="{FF2B5EF4-FFF2-40B4-BE49-F238E27FC236}">
                <a16:creationId xmlns:a16="http://schemas.microsoft.com/office/drawing/2014/main" id="{94ED7B69-C0F3-AF90-6AC1-951E8D940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43" y="4026430"/>
            <a:ext cx="3959998" cy="2633398"/>
          </a:xfrm>
          <a:prstGeom prst="rect">
            <a:avLst/>
          </a:prstGeom>
        </p:spPr>
      </p:pic>
      <p:pic>
        <p:nvPicPr>
          <p:cNvPr id="12" name="Picture 11" descr="A colorful background with black dots&#10;&#10;AI-generated content may be incorrect.">
            <a:extLst>
              <a:ext uri="{FF2B5EF4-FFF2-40B4-BE49-F238E27FC236}">
                <a16:creationId xmlns:a16="http://schemas.microsoft.com/office/drawing/2014/main" id="{040D093E-D8F3-4CAE-B94A-ABCA8416A8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1" y="4026432"/>
            <a:ext cx="3960000" cy="26333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F106A0-776E-CB38-6380-C961B8701845}"/>
              </a:ext>
            </a:extLst>
          </p:cNvPr>
          <p:cNvSpPr txBox="1"/>
          <p:nvPr/>
        </p:nvSpPr>
        <p:spPr>
          <a:xfrm>
            <a:off x="49878" y="343225"/>
            <a:ext cx="406612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Using: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 err="1"/>
              <a:t>bIDX_to_EBSD</a:t>
            </a: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 err="1"/>
              <a:t>setMTEXpref</a:t>
            </a:r>
            <a:r>
              <a:rPr lang="en-GB" sz="1100" dirty="0"/>
              <a:t>('</a:t>
            </a:r>
            <a:r>
              <a:rPr lang="en-GB" sz="1100" dirty="0" err="1"/>
              <a:t>xAxisDirection</a:t>
            </a:r>
            <a:r>
              <a:rPr lang="en-GB" sz="1100" dirty="0"/>
              <a:t>','east'); %</a:t>
            </a:r>
            <a:r>
              <a:rPr lang="en-GB" sz="1100" dirty="0" err="1"/>
              <a:t>AZtec</a:t>
            </a:r>
            <a:r>
              <a:rPr lang="en-GB" sz="1100" dirty="0"/>
              <a:t>/TFS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 err="1"/>
              <a:t>setMTEXpref</a:t>
            </a:r>
            <a:r>
              <a:rPr lang="en-GB" sz="1100" dirty="0"/>
              <a:t>('</a:t>
            </a:r>
            <a:r>
              <a:rPr lang="en-GB" sz="1100" dirty="0" err="1"/>
              <a:t>zAxisDirection</a:t>
            </a:r>
            <a:r>
              <a:rPr lang="en-GB" sz="1100" dirty="0"/>
              <a:t>’,’</a:t>
            </a:r>
            <a:r>
              <a:rPr lang="en-GB" sz="1100" dirty="0" err="1"/>
              <a:t>outofplane</a:t>
            </a:r>
            <a:r>
              <a:rPr lang="en-GB" sz="1100" dirty="0"/>
              <a:t>’); %</a:t>
            </a:r>
            <a:r>
              <a:rPr lang="en-GB" sz="1100" dirty="0" err="1"/>
              <a:t>AZtec</a:t>
            </a:r>
            <a:r>
              <a:rPr lang="en-GB" sz="1100" dirty="0"/>
              <a:t>/TFS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11CD0E-D6A9-0D5E-296E-D08471911F5B}"/>
              </a:ext>
            </a:extLst>
          </p:cNvPr>
          <p:cNvGrpSpPr/>
          <p:nvPr/>
        </p:nvGrpSpPr>
        <p:grpSpPr>
          <a:xfrm>
            <a:off x="4321513" y="145129"/>
            <a:ext cx="730688" cy="843006"/>
            <a:chOff x="4447972" y="-337687"/>
            <a:chExt cx="730688" cy="84300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9AC9667-7947-3E37-B38D-753283D44F1E}"/>
                </a:ext>
              </a:extLst>
            </p:cNvPr>
            <p:cNvCxnSpPr/>
            <p:nvPr/>
          </p:nvCxnSpPr>
          <p:spPr>
            <a:xfrm>
              <a:off x="4544438" y="384242"/>
              <a:ext cx="47665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D295971-5879-D19E-8157-DAB914E2E2E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306110" y="145914"/>
              <a:ext cx="476656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801C2E-66C7-F3CE-4076-7F4845E49135}"/>
                </a:ext>
              </a:extLst>
            </p:cNvPr>
            <p:cNvSpPr txBox="1"/>
            <p:nvPr/>
          </p:nvSpPr>
          <p:spPr>
            <a:xfrm>
              <a:off x="4985729" y="243709"/>
              <a:ext cx="1929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0DD45A-FC05-8049-4BFA-792B6DB0BEDB}"/>
                </a:ext>
              </a:extLst>
            </p:cNvPr>
            <p:cNvSpPr txBox="1"/>
            <p:nvPr/>
          </p:nvSpPr>
          <p:spPr>
            <a:xfrm>
              <a:off x="4447972" y="-337687"/>
              <a:ext cx="1929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/>
                <a:t>Y</a:t>
              </a:r>
            </a:p>
          </p:txBody>
        </p:sp>
      </p:grpSp>
      <p:pic>
        <p:nvPicPr>
          <p:cNvPr id="2" name="Picture 1" descr="A rainbow colored triangle on a black background&#10;&#10;AI-generated content may be incorrect.">
            <a:extLst>
              <a:ext uri="{FF2B5EF4-FFF2-40B4-BE49-F238E27FC236}">
                <a16:creationId xmlns:a16="http://schemas.microsoft.com/office/drawing/2014/main" id="{4E198849-9B8C-09F5-5735-228CDDFE87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6723">
            <a:off x="7937345" y="-136708"/>
            <a:ext cx="1914761" cy="191476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6627CAB-FB90-46E4-6679-8CDF8CA245BA}"/>
              </a:ext>
            </a:extLst>
          </p:cNvPr>
          <p:cNvGrpSpPr/>
          <p:nvPr/>
        </p:nvGrpSpPr>
        <p:grpSpPr>
          <a:xfrm>
            <a:off x="10381493" y="27291"/>
            <a:ext cx="1822843" cy="1055377"/>
            <a:chOff x="8403160" y="0"/>
            <a:chExt cx="1822843" cy="105537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3AFF23-07EB-04C0-43F6-8EAC8B3C2A2E}"/>
                </a:ext>
              </a:extLst>
            </p:cNvPr>
            <p:cNvGrpSpPr/>
            <p:nvPr/>
          </p:nvGrpSpPr>
          <p:grpSpPr>
            <a:xfrm>
              <a:off x="8403160" y="0"/>
              <a:ext cx="1822843" cy="1055377"/>
              <a:chOff x="13049799" y="73676"/>
              <a:chExt cx="1822843" cy="105537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70EA2F4-03EB-59B5-569E-D8D9C37234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6667" r="93333">
                            <a14:foregroundMark x1="6667" y1="87647" x2="6667" y2="87647"/>
                            <a14:foregroundMark x1="93333" y1="87647" x2="93333" y2="87647"/>
                            <a14:foregroundMark x1="81616" y1="25000" x2="81616" y2="250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351780" y="105564"/>
                <a:ext cx="1257301" cy="86360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CE07201-5C4D-51F7-8B2B-8BA3A9C9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13049799" y="838360"/>
                    <a:ext cx="7417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0001</m:t>
                              </m:r>
                            </m:e>
                          </m:d>
                        </m:oMath>
                      </m:oMathPara>
                    </a14:m>
                    <a:endParaRPr lang="en-GB" sz="110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CE07201-5C4D-51F7-8B2B-8BA3A9C94A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49799" y="838360"/>
                    <a:ext cx="741721" cy="2616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9160FE9-BFD0-6E40-6594-B47938213A08}"/>
                      </a:ext>
                    </a:extLst>
                  </p:cNvPr>
                  <p:cNvSpPr txBox="1"/>
                  <p:nvPr/>
                </p:nvSpPr>
                <p:spPr>
                  <a:xfrm>
                    <a:off x="14130921" y="867058"/>
                    <a:ext cx="741721" cy="2619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1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1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oMath>
                      </m:oMathPara>
                    </a14:m>
                    <a:endParaRPr lang="en-GB" sz="110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9160FE9-BFD0-6E40-6594-B47938213A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30921" y="867058"/>
                    <a:ext cx="741721" cy="26199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1C66B1D-09FA-0473-4513-6424CC7A7A72}"/>
                      </a:ext>
                    </a:extLst>
                  </p:cNvPr>
                  <p:cNvSpPr txBox="1"/>
                  <p:nvPr/>
                </p:nvSpPr>
                <p:spPr>
                  <a:xfrm>
                    <a:off x="14006772" y="73676"/>
                    <a:ext cx="741721" cy="2619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</m:oMath>
                      </m:oMathPara>
                    </a14:m>
                    <a:endParaRPr lang="en-GB" sz="110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1C66B1D-09FA-0473-4513-6424CC7A7A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06772" y="73676"/>
                    <a:ext cx="741721" cy="26199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FFC88D-1A6F-BF37-422C-CFD79E4769C9}"/>
                </a:ext>
              </a:extLst>
            </p:cNvPr>
            <p:cNvSpPr txBox="1"/>
            <p:nvPr/>
          </p:nvSpPr>
          <p:spPr>
            <a:xfrm>
              <a:off x="8914470" y="220207"/>
              <a:ext cx="7791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/>
                <a:t>Zr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2CC6E09-EBE7-CB4D-77E1-C0C80AA9A371}"/>
              </a:ext>
            </a:extLst>
          </p:cNvPr>
          <p:cNvSpPr txBox="1"/>
          <p:nvPr/>
        </p:nvSpPr>
        <p:spPr>
          <a:xfrm>
            <a:off x="7276353" y="343225"/>
            <a:ext cx="9962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/>
              <a:t>TFS </a:t>
            </a:r>
          </a:p>
          <a:p>
            <a:r>
              <a:rPr lang="en-GB" sz="1100" b="1" err="1"/>
              <a:t>Colorkey</a:t>
            </a:r>
            <a:endParaRPr lang="en-GB" sz="11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43C22F-6AFE-888D-4DDA-8B77CE154D79}"/>
              </a:ext>
            </a:extLst>
          </p:cNvPr>
          <p:cNvSpPr txBox="1"/>
          <p:nvPr/>
        </p:nvSpPr>
        <p:spPr>
          <a:xfrm>
            <a:off x="9921799" y="306599"/>
            <a:ext cx="9962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/>
              <a:t>MTEX (TSL) </a:t>
            </a:r>
            <a:r>
              <a:rPr lang="en-GB" sz="1100" b="1" err="1"/>
              <a:t>colorkey</a:t>
            </a:r>
            <a:endParaRPr lang="en-GB" sz="11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8304C-5407-C765-E678-98360B20849C}"/>
              </a:ext>
            </a:extLst>
          </p:cNvPr>
          <p:cNvSpPr txBox="1"/>
          <p:nvPr/>
        </p:nvSpPr>
        <p:spPr>
          <a:xfrm>
            <a:off x="0" y="-25860"/>
            <a:ext cx="185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TFS data – Zr map</a:t>
            </a:r>
          </a:p>
        </p:txBody>
      </p:sp>
    </p:spTree>
    <p:extLst>
      <p:ext uri="{BB962C8B-B14F-4D97-AF65-F5344CB8AC3E}">
        <p14:creationId xmlns:p14="http://schemas.microsoft.com/office/powerpoint/2010/main" val="4244703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C9A9-39B0-2EAC-6493-582F896E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C64451-A599-2F49-AA0B-93A0B0FE5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06" y="0"/>
            <a:ext cx="1124338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FB5866-5E93-6964-C71F-90EE35C66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482" y="835200"/>
            <a:ext cx="4130689" cy="2771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660EB5-7CE8-781A-9EE3-8EF197015C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474" t="54603" r="24414" b="37874"/>
          <a:stretch>
            <a:fillRect/>
          </a:stretch>
        </p:blipFill>
        <p:spPr>
          <a:xfrm>
            <a:off x="9748640" y="4792166"/>
            <a:ext cx="1557597" cy="1287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5EE71B-9818-1A24-8717-478A1D3C9C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797" t="50000" r="4961" b="34011"/>
          <a:stretch>
            <a:fillRect/>
          </a:stretch>
        </p:blipFill>
        <p:spPr>
          <a:xfrm>
            <a:off x="885762" y="4266733"/>
            <a:ext cx="2371645" cy="16696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650759-D978-0DB3-0C13-6269ACDD0971}"/>
              </a:ext>
            </a:extLst>
          </p:cNvPr>
          <p:cNvSpPr txBox="1"/>
          <p:nvPr/>
        </p:nvSpPr>
        <p:spPr>
          <a:xfrm>
            <a:off x="9508760" y="2725712"/>
            <a:ext cx="1818808" cy="175432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If you are interested in how the primitive unit cell and the full HCP cell are related, you might find this helpful:</a:t>
            </a:r>
          </a:p>
          <a:p>
            <a:endParaRPr lang="en-US" sz="1200" dirty="0"/>
          </a:p>
          <a:p>
            <a:r>
              <a:rPr lang="en-US" sz="1200" dirty="0">
                <a:hlinkClick r:id="rId5"/>
              </a:rPr>
              <a:t>https://opengeology.org/Mineralogy/11-crystallography/</a:t>
            </a:r>
            <a:r>
              <a:rPr lang="en-US" sz="1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3182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815B0-8840-4893-7290-32D8A16E1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01" y="1738312"/>
            <a:ext cx="3609975" cy="338137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8C74279-5060-0C3E-8332-460779FE9834}"/>
              </a:ext>
            </a:extLst>
          </p:cNvPr>
          <p:cNvGrpSpPr/>
          <p:nvPr/>
        </p:nvGrpSpPr>
        <p:grpSpPr>
          <a:xfrm>
            <a:off x="4756368" y="1738312"/>
            <a:ext cx="3515984" cy="3381375"/>
            <a:chOff x="8235029" y="1738312"/>
            <a:chExt cx="3515984" cy="33813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C3D960-6465-B0E4-DC35-F4FE720A1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5029" y="1738312"/>
              <a:ext cx="3239168" cy="33813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BC2F21-A8F4-DDA0-F198-60E5F178C01E}"/>
                </a:ext>
              </a:extLst>
            </p:cNvPr>
            <p:cNvSpPr txBox="1"/>
            <p:nvPr/>
          </p:nvSpPr>
          <p:spPr>
            <a:xfrm>
              <a:off x="10584188" y="4848350"/>
              <a:ext cx="11668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i="1"/>
                <a:t>Equal angle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8627BCB-06A8-1D61-BB0E-EB20E882F92D}"/>
              </a:ext>
            </a:extLst>
          </p:cNvPr>
          <p:cNvGrpSpPr/>
          <p:nvPr/>
        </p:nvGrpSpPr>
        <p:grpSpPr>
          <a:xfrm>
            <a:off x="8388880" y="1728585"/>
            <a:ext cx="3488393" cy="3381375"/>
            <a:chOff x="4995862" y="1738312"/>
            <a:chExt cx="3488393" cy="33813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A552C7D-59BE-4068-9061-B93B90737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5862" y="1738312"/>
              <a:ext cx="3239167" cy="33813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9274E-B746-CCDD-63DE-83C3A1C50485}"/>
                </a:ext>
              </a:extLst>
            </p:cNvPr>
            <p:cNvSpPr txBox="1"/>
            <p:nvPr/>
          </p:nvSpPr>
          <p:spPr>
            <a:xfrm>
              <a:off x="7317430" y="4858077"/>
              <a:ext cx="11668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i="1"/>
                <a:t>Equal area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0647DD4-09FC-0DD0-C3C2-BC34C5937420}"/>
              </a:ext>
            </a:extLst>
          </p:cNvPr>
          <p:cNvSpPr txBox="1"/>
          <p:nvPr/>
        </p:nvSpPr>
        <p:spPr>
          <a:xfrm>
            <a:off x="1232468" y="5189220"/>
            <a:ext cx="342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This is the equal angle projection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3F3F0-01D5-EC56-61F1-7CB4795394A9}"/>
              </a:ext>
            </a:extLst>
          </p:cNvPr>
          <p:cNvSpPr txBox="1"/>
          <p:nvPr/>
        </p:nvSpPr>
        <p:spPr>
          <a:xfrm>
            <a:off x="7077121" y="5634752"/>
            <a:ext cx="455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Z = out of page, as X-Y-Z is a right-handed 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B912E-E28D-1DC4-3935-B12FA999655F}"/>
              </a:ext>
            </a:extLst>
          </p:cNvPr>
          <p:cNvSpPr txBox="1"/>
          <p:nvPr/>
        </p:nvSpPr>
        <p:spPr>
          <a:xfrm>
            <a:off x="0" y="0"/>
            <a:ext cx="973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TFS data</a:t>
            </a:r>
          </a:p>
        </p:txBody>
      </p:sp>
    </p:spTree>
    <p:extLst>
      <p:ext uri="{BB962C8B-B14F-4D97-AF65-F5344CB8AC3E}">
        <p14:creationId xmlns:p14="http://schemas.microsoft.com/office/powerpoint/2010/main" val="1887104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162</Words>
  <Application>Microsoft Office PowerPoint</Application>
  <PresentationFormat>Widescreen</PresentationFormat>
  <Paragraphs>43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Vis3D</dc:creator>
  <cp:lastModifiedBy>Britton, Ben</cp:lastModifiedBy>
  <cp:revision>9</cp:revision>
  <dcterms:created xsi:type="dcterms:W3CDTF">2024-02-11T18:37:03Z</dcterms:created>
  <dcterms:modified xsi:type="dcterms:W3CDTF">2025-08-12T22:21:14Z</dcterms:modified>
</cp:coreProperties>
</file>